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gnwO63rkFLX2LeajNFVzNXTaLh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6c261a08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6c261a08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6c261a0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6c261a0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6c261a08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6c261a08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" name="Google Shape;16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" name="Google Shape;2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benthos.dev/community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hyperlink" Target="https://discord.gg/6VaWjzP" TargetMode="External"/><Relationship Id="rId8" Type="http://schemas.openxmlformats.org/officeDocument/2006/relationships/hyperlink" Target="https://invite.slack.golangbridge.or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25.jpg"/><Relationship Id="rId5" Type="http://schemas.openxmlformats.org/officeDocument/2006/relationships/image" Target="../media/image22.jpg"/><Relationship Id="rId6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linkedin.com/in/mtodor/" TargetMode="External"/><Relationship Id="rId4" Type="http://schemas.openxmlformats.org/officeDocument/2006/relationships/hyperlink" Target="https://twitter.com/MihaiTodor" TargetMode="External"/><Relationship Id="rId5" Type="http://schemas.openxmlformats.org/officeDocument/2006/relationships/hyperlink" Target="https://github.com/mihaitodor" TargetMode="External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witter.com/Jeffail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hyperlink" Target="https://www.benthos.dev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hangelog.com/gotime/192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datastackshow.com/podcast/architecting-a-boring-stream-processing-tool-with-ashley-jeffs-of-benthos/" TargetMode="External"/><Relationship Id="rId6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GB"/>
              <a:t>Gophers guide to Data Streaming at Scale with Benthos</a:t>
            </a:r>
            <a:endParaRPr/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-GB"/>
              <a:t>Mihai Todor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-GB"/>
              <a:t>23.11.2021</a:t>
            </a:r>
            <a:endParaRPr/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21804" l="18827" r="18994" t="21809"/>
          <a:stretch/>
        </p:blipFill>
        <p:spPr>
          <a:xfrm>
            <a:off x="311709" y="2240250"/>
            <a:ext cx="3494166" cy="19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/>
        </p:nvSpPr>
        <p:spPr>
          <a:xfrm>
            <a:off x="2248800" y="4312200"/>
            <a:ext cx="4646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lang="en-GB" sz="2100"/>
              <a:t>Joint GoSF ✈ GolangNYC Meetup</a:t>
            </a:r>
            <a:endParaRPr b="1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4">
            <a:alphaModFix/>
          </a:blip>
          <a:srcRect b="0" l="1815" r="1641" t="0"/>
          <a:stretch/>
        </p:blipFill>
        <p:spPr>
          <a:xfrm>
            <a:off x="5695550" y="2240250"/>
            <a:ext cx="3398889" cy="19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Importing Benthos as a library</a:t>
            </a:r>
            <a:endParaRPr b="1"/>
          </a:p>
        </p:txBody>
      </p:sp>
      <p:sp>
        <p:nvSpPr>
          <p:cNvPr id="133" name="Google Shape;133;p11"/>
          <p:cNvSpPr txBox="1"/>
          <p:nvPr>
            <p:ph idx="1" type="body"/>
          </p:nvPr>
        </p:nvSpPr>
        <p:spPr>
          <a:xfrm>
            <a:off x="311700" y="1152475"/>
            <a:ext cx="8520600" cy="3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56521"/>
              <a:buNone/>
            </a:pPr>
            <a:r>
              <a:rPr lang="en-GB" sz="4600"/>
              <a:t>&gt; go get github.com/Jeffail/benthos/v3/public/components/all</a:t>
            </a:r>
            <a:endParaRPr sz="46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53714"/>
              <a:buNone/>
            </a:pPr>
            <a:r>
              <a:t/>
            </a:r>
            <a:endParaRPr b="1" sz="4684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package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main</a:t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4684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"context"</a:t>
            </a:r>
            <a:endParaRPr sz="4684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4684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"github.com/Jeffail/benthos/v3/public/service"</a:t>
            </a:r>
            <a:endParaRPr sz="4684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4684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Import all standard Benthos components</a:t>
            </a:r>
            <a:endParaRPr sz="4684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_ </a:t>
            </a:r>
            <a:r>
              <a:rPr lang="en-GB" sz="4684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"github.com/Jeffail/benthos/v3/public/components/all"</a:t>
            </a:r>
            <a:endParaRPr sz="4684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4684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service.</a:t>
            </a:r>
            <a:r>
              <a:rPr lang="en-GB" sz="4684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RunCLI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(context.</a:t>
            </a:r>
            <a:r>
              <a:rPr lang="en-GB" sz="4684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Background</a:t>
            </a: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())</a:t>
            </a:r>
            <a:endParaRPr sz="4684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53714"/>
              <a:buNone/>
            </a:pPr>
            <a:r>
              <a:rPr lang="en-GB" sz="4684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5584"/>
          </a:p>
        </p:txBody>
      </p:sp>
      <p:pic>
        <p:nvPicPr>
          <p:cNvPr id="134" name="Google Shape;134;p11"/>
          <p:cNvPicPr preferRelativeResize="0"/>
          <p:nvPr/>
        </p:nvPicPr>
        <p:blipFill rotWithShape="1">
          <a:blip r:embed="rId3">
            <a:alphaModFix/>
          </a:blip>
          <a:srcRect b="0" l="0" r="0" t="4306"/>
          <a:stretch/>
        </p:blipFill>
        <p:spPr>
          <a:xfrm>
            <a:off x="5420900" y="445025"/>
            <a:ext cx="3411400" cy="203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Writing a custom Benthos plugin</a:t>
            </a:r>
            <a:endParaRPr b="1"/>
          </a:p>
        </p:txBody>
      </p:sp>
      <p:sp>
        <p:nvSpPr>
          <p:cNvPr id="140" name="Google Shape;140;p12"/>
          <p:cNvSpPr txBox="1"/>
          <p:nvPr>
            <p:ph idx="1" type="body"/>
          </p:nvPr>
        </p:nvSpPr>
        <p:spPr>
          <a:xfrm>
            <a:off x="311700" y="1152475"/>
            <a:ext cx="8520600" cy="38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processor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 *processor) 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Process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(ctx context.Context, m *service.Message) (service.MessageBatch, </a:t>
            </a:r>
            <a:r>
              <a:rPr lang="en-GB" sz="9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"foobar"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(r *processor) 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(ctx context.Context) </a:t>
            </a:r>
            <a:r>
              <a:rPr lang="en-GB" sz="9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9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init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9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service.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RegisterProcessor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9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"foobar"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service.</a:t>
            </a:r>
            <a:r>
              <a:rPr lang="en-GB" sz="9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NewConfigSpec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(conf *service.ParsedConfig, mgr *service.Resources) (service.Processor, </a:t>
            </a:r>
            <a:r>
              <a:rPr lang="en-GB" sz="9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error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GB" sz="9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&amp;processor{}, </a:t>
            </a:r>
            <a:r>
              <a:rPr lang="en-GB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nil</a:t>
            </a:r>
            <a:endParaRPr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./plugin create stdin/foobar/stdout &gt; config.yaml</a:t>
            </a:r>
            <a:endParaRPr sz="9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9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./plugin -c config.yaml</a:t>
            </a:r>
            <a:endParaRPr sz="10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1" name="Google Shape;141;p12"/>
          <p:cNvPicPr preferRelativeResize="0"/>
          <p:nvPr/>
        </p:nvPicPr>
        <p:blipFill rotWithShape="1">
          <a:blip r:embed="rId3">
            <a:alphaModFix/>
          </a:blip>
          <a:srcRect b="15885" l="12078" r="12100" t="15550"/>
          <a:stretch/>
        </p:blipFill>
        <p:spPr>
          <a:xfrm>
            <a:off x="5534650" y="189213"/>
            <a:ext cx="3297649" cy="10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Future enhancements and goodies</a:t>
            </a:r>
            <a:endParaRPr b="1"/>
          </a:p>
        </p:txBody>
      </p:sp>
      <p:pic>
        <p:nvPicPr>
          <p:cNvPr id="147" name="Google Shape;1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378200"/>
            <a:ext cx="2782475" cy="17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3"/>
          <p:cNvSpPr txBox="1"/>
          <p:nvPr/>
        </p:nvSpPr>
        <p:spPr>
          <a:xfrm>
            <a:off x="6824513" y="3303600"/>
            <a:ext cx="16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>
                <a:solidFill>
                  <a:schemeClr val="dk2"/>
                </a:solidFill>
              </a:rPr>
              <a:t>Benthos Studio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9663" y="1530600"/>
            <a:ext cx="2599526" cy="1620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3"/>
          <p:cNvSpPr txBox="1"/>
          <p:nvPr/>
        </p:nvSpPr>
        <p:spPr>
          <a:xfrm>
            <a:off x="3793138" y="3303600"/>
            <a:ext cx="16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Custom plugins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3"/>
          <p:cNvSpPr txBox="1"/>
          <p:nvPr/>
        </p:nvSpPr>
        <p:spPr>
          <a:xfrm>
            <a:off x="943488" y="3308250"/>
            <a:ext cx="15189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829"/>
              <a:buFont typeface="Arial"/>
              <a:buNone/>
            </a:pPr>
            <a:r>
              <a:rPr b="0" i="0" lang="en-GB" sz="1829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More adapters </a:t>
            </a:r>
            <a:endParaRPr b="0" i="0" sz="1829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1061" y="1682975"/>
            <a:ext cx="2599526" cy="162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106c261a082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3775"/>
            <a:ext cx="9143998" cy="5035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Why Open Source?</a:t>
            </a:r>
            <a:endParaRPr b="1"/>
          </a:p>
        </p:txBody>
      </p:sp>
      <p:sp>
        <p:nvSpPr>
          <p:cNvPr id="163" name="Google Shape;163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Built on the shoulders of giants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Community-driven features, enhancements and bug fixes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High quality standards enforced uniformly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Open issue tracker and permanent change history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Avoids vendor-driven lock-in</a:t>
            </a:r>
            <a:endParaRPr/>
          </a:p>
        </p:txBody>
      </p:sp>
      <p:pic>
        <p:nvPicPr>
          <p:cNvPr id="164" name="Google Shape;1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170125"/>
            <a:ext cx="4267200" cy="2793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/>
          <p:nvPr>
            <p:ph type="title"/>
          </p:nvPr>
        </p:nvSpPr>
        <p:spPr>
          <a:xfrm>
            <a:off x="490250" y="450150"/>
            <a:ext cx="4903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GB" sz="3200"/>
              <a:t>Open Source Needs You!</a:t>
            </a:r>
            <a:endParaRPr b="1" sz="3200"/>
          </a:p>
        </p:txBody>
      </p:sp>
      <p:pic>
        <p:nvPicPr>
          <p:cNvPr id="170" name="Google Shape;1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4176" y="152400"/>
            <a:ext cx="3597426" cy="4834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Community </a:t>
            </a:r>
            <a:r>
              <a:rPr b="1" lang="en-GB" u="sng">
                <a:solidFill>
                  <a:schemeClr val="hlink"/>
                </a:solidFill>
                <a:hlinkClick r:id="rId3"/>
              </a:rPr>
              <a:t>https://www.benthos.dev/community</a:t>
            </a:r>
            <a:endParaRPr b="1"/>
          </a:p>
        </p:txBody>
      </p:sp>
      <p:pic>
        <p:nvPicPr>
          <p:cNvPr id="176" name="Google Shape;17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7062" y="1729160"/>
            <a:ext cx="3209874" cy="168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2383538"/>
            <a:ext cx="1972374" cy="3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59925" y="2383562"/>
            <a:ext cx="1477910" cy="3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6"/>
          <p:cNvSpPr txBox="1"/>
          <p:nvPr/>
        </p:nvSpPr>
        <p:spPr>
          <a:xfrm>
            <a:off x="311700" y="2832475"/>
            <a:ext cx="219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https://discord.gg/6VaWjzP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6"/>
          <p:cNvSpPr txBox="1"/>
          <p:nvPr/>
        </p:nvSpPr>
        <p:spPr>
          <a:xfrm>
            <a:off x="6176925" y="2832475"/>
            <a:ext cx="2967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https://invite.slack.golangbridge.org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#benthos</a:t>
            </a:r>
            <a:r>
              <a:rPr b="0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channel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6c261a082_0_2"/>
          <p:cNvSpPr txBox="1"/>
          <p:nvPr>
            <p:ph type="title"/>
          </p:nvPr>
        </p:nvSpPr>
        <p:spPr>
          <a:xfrm>
            <a:off x="311700" y="555600"/>
            <a:ext cx="3058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/>
              <a:t>Optum’s hiring!</a:t>
            </a:r>
            <a:endParaRPr b="1" sz="3000"/>
          </a:p>
        </p:txBody>
      </p:sp>
      <p:sp>
        <p:nvSpPr>
          <p:cNvPr id="186" name="Google Shape;186;g106c261a082_0_2"/>
          <p:cNvSpPr txBox="1"/>
          <p:nvPr>
            <p:ph idx="1" type="body"/>
          </p:nvPr>
        </p:nvSpPr>
        <p:spPr>
          <a:xfrm>
            <a:off x="5563938" y="1710725"/>
            <a:ext cx="1509900" cy="702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DB Babjack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/>
              <a:t>Open Source</a:t>
            </a:r>
            <a:endParaRPr b="1"/>
          </a:p>
        </p:txBody>
      </p:sp>
      <p:pic>
        <p:nvPicPr>
          <p:cNvPr id="187" name="Google Shape;187;g106c261a082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77688"/>
            <a:ext cx="3165975" cy="316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106c261a082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3950" y="514063"/>
            <a:ext cx="1196675" cy="11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106c261a082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2219" y="2466688"/>
            <a:ext cx="1196675" cy="11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06c261a082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5413" y="2466688"/>
            <a:ext cx="1196676" cy="11966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106c261a082_0_2"/>
          <p:cNvSpPr txBox="1"/>
          <p:nvPr/>
        </p:nvSpPr>
        <p:spPr>
          <a:xfrm>
            <a:off x="3652213" y="3663350"/>
            <a:ext cx="14133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Aaron Strey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2"/>
                </a:solidFill>
              </a:rPr>
              <a:t>Data Mesh</a:t>
            </a:r>
            <a:endParaRPr b="1"/>
          </a:p>
        </p:txBody>
      </p:sp>
      <p:sp>
        <p:nvSpPr>
          <p:cNvPr id="192" name="Google Shape;192;g106c261a082_0_2"/>
          <p:cNvSpPr txBox="1"/>
          <p:nvPr/>
        </p:nvSpPr>
        <p:spPr>
          <a:xfrm>
            <a:off x="7265413" y="3663350"/>
            <a:ext cx="15651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Kate Agnew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2"/>
                </a:solidFill>
              </a:rPr>
              <a:t>Observability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-GB"/>
              <a:t>Thank you!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 sz="1800" u="sng">
                <a:solidFill>
                  <a:schemeClr val="hlink"/>
                </a:solidFill>
                <a:hlinkClick r:id="rId3"/>
              </a:rPr>
              <a:t>https://www.linkedin.com/in/mtodor/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 sz="1800" u="sng">
                <a:solidFill>
                  <a:schemeClr val="hlink"/>
                </a:solidFill>
                <a:hlinkClick r:id="rId4"/>
              </a:rPr>
              <a:t>https://twitter.com/MihaiTodor</a:t>
            </a:r>
            <a:endParaRPr sz="1800"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 sz="1800" u="sng">
                <a:solidFill>
                  <a:schemeClr val="hlink"/>
                </a:solidFill>
                <a:hlinkClick r:id="rId5"/>
              </a:rPr>
              <a:t>https://github.com/mihaitodor</a:t>
            </a:r>
            <a:endParaRPr sz="1800"/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72000" y="1000125"/>
            <a:ext cx="4286250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Disclaimers</a:t>
            </a:r>
            <a:endParaRPr b="1"/>
          </a:p>
        </p:txBody>
      </p:sp>
      <p:sp>
        <p:nvSpPr>
          <p:cNvPr id="64" name="Google Shape;64;p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Thoughts expressed here are my own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Benthos is owned and maintained by Ash: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https://twitter.com/Jeffail/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Ash designed and built Benthos from scratch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➢"/>
            </a:pPr>
            <a:r>
              <a:rPr lang="en-GB"/>
              <a:t>I help out and send PRs occasionally</a:t>
            </a:r>
            <a:endParaRPr/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0" l="604" r="54594" t="0"/>
          <a:stretch/>
        </p:blipFill>
        <p:spPr>
          <a:xfrm>
            <a:off x="5060875" y="793300"/>
            <a:ext cx="3591375" cy="413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3"/>
          <p:cNvPicPr preferRelativeResize="0"/>
          <p:nvPr/>
        </p:nvPicPr>
        <p:blipFill rotWithShape="1">
          <a:blip r:embed="rId3">
            <a:alphaModFix/>
          </a:blip>
          <a:srcRect b="0" l="0" r="0" t="6950"/>
          <a:stretch/>
        </p:blipFill>
        <p:spPr>
          <a:xfrm>
            <a:off x="1553712" y="1049550"/>
            <a:ext cx="6036575" cy="3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What is Benthos? </a:t>
            </a:r>
            <a:r>
              <a:rPr b="1" lang="en-GB" u="sng">
                <a:solidFill>
                  <a:schemeClr val="hlink"/>
                </a:solidFill>
                <a:hlinkClick r:id="rId4"/>
              </a:rPr>
              <a:t>https://www.benthos.dev/</a:t>
            </a:r>
            <a:endParaRPr b="1"/>
          </a:p>
        </p:txBody>
      </p:sp>
      <p:sp>
        <p:nvSpPr>
          <p:cNvPr id="72" name="Google Shape;72;p3"/>
          <p:cNvSpPr txBox="1"/>
          <p:nvPr>
            <p:ph idx="1" type="body"/>
          </p:nvPr>
        </p:nvSpPr>
        <p:spPr>
          <a:xfrm>
            <a:off x="311700" y="4582975"/>
            <a:ext cx="85206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 sz="1500"/>
              <a:t>Hint: It has nothing to do with deep sea fish, except for the logo</a:t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What is Benthos for?</a:t>
            </a:r>
            <a:endParaRPr b="1"/>
          </a:p>
        </p:txBody>
      </p:sp>
      <p:sp>
        <p:nvSpPr>
          <p:cNvPr id="78" name="Google Shape;78;p4"/>
          <p:cNvSpPr txBox="1"/>
          <p:nvPr>
            <p:ph idx="1" type="body"/>
          </p:nvPr>
        </p:nvSpPr>
        <p:spPr>
          <a:xfrm>
            <a:off x="311700" y="4415500"/>
            <a:ext cx="85206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17647"/>
              <a:buNone/>
            </a:pPr>
            <a:r>
              <a:rPr lang="en-GB"/>
              <a:t>“Fancy stream processing made operationally mundane” - Ash Jeffs</a:t>
            </a:r>
            <a:endParaRPr/>
          </a:p>
        </p:txBody>
      </p:sp>
      <p:pic>
        <p:nvPicPr>
          <p:cNvPr id="79" name="Google Shape;79;p4"/>
          <p:cNvPicPr preferRelativeResize="0"/>
          <p:nvPr/>
        </p:nvPicPr>
        <p:blipFill rotWithShape="1">
          <a:blip r:embed="rId3">
            <a:alphaModFix/>
          </a:blip>
          <a:srcRect b="9710" l="0" r="0" t="4957"/>
          <a:stretch/>
        </p:blipFill>
        <p:spPr>
          <a:xfrm>
            <a:off x="380674" y="971425"/>
            <a:ext cx="8382653" cy="335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6c261a082_0_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Podcasts</a:t>
            </a:r>
            <a:endParaRPr b="1"/>
          </a:p>
        </p:txBody>
      </p:sp>
      <p:sp>
        <p:nvSpPr>
          <p:cNvPr id="85" name="Google Shape;85;g106c261a082_0_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600"/>
              <a:t>Go Time Podcast episode #192: </a:t>
            </a:r>
            <a:r>
              <a:rPr lang="en-GB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https://changelog.com/gotime/192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600"/>
              <a:t>What is Data Streaming?</a:t>
            </a:r>
            <a:endParaRPr sz="1600"/>
          </a:p>
        </p:txBody>
      </p:sp>
      <p:pic>
        <p:nvPicPr>
          <p:cNvPr id="86" name="Google Shape;86;g106c261a082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21458" y="1152470"/>
            <a:ext cx="1380372" cy="138037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g106c261a082_0_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600"/>
              <a:t>The Data Stack Show Podcast episode #60: </a:t>
            </a:r>
            <a:r>
              <a:rPr lang="en-GB" sz="16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https://datastackshow.com/podcast/architecting-a-boring-stream-processing-tool-with-ashley-jeffs-of-benthos/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-GB" sz="1600"/>
              <a:t>Project history</a:t>
            </a:r>
            <a:endParaRPr sz="1600"/>
          </a:p>
        </p:txBody>
      </p:sp>
      <p:grpSp>
        <p:nvGrpSpPr>
          <p:cNvPr id="88" name="Google Shape;88;g106c261a082_0_19"/>
          <p:cNvGrpSpPr/>
          <p:nvPr/>
        </p:nvGrpSpPr>
        <p:grpSpPr>
          <a:xfrm>
            <a:off x="5365822" y="1478827"/>
            <a:ext cx="2933068" cy="727680"/>
            <a:chOff x="4474525" y="2303200"/>
            <a:chExt cx="4159200" cy="1648200"/>
          </a:xfrm>
        </p:grpSpPr>
        <p:sp>
          <p:nvSpPr>
            <p:cNvPr id="89" name="Google Shape;89;g106c261a082_0_19"/>
            <p:cNvSpPr/>
            <p:nvPr/>
          </p:nvSpPr>
          <p:spPr>
            <a:xfrm>
              <a:off x="4474525" y="2303200"/>
              <a:ext cx="4159200" cy="1648200"/>
            </a:xfrm>
            <a:prstGeom prst="rect">
              <a:avLst/>
            </a:prstGeom>
            <a:solidFill>
              <a:srgbClr val="1220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0" name="Google Shape;90;g106c261a082_0_1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474525" y="2303200"/>
              <a:ext cx="4159126" cy="1648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Boringly easy to use</a:t>
            </a:r>
            <a:endParaRPr b="1"/>
          </a:p>
        </p:txBody>
      </p:sp>
      <p:sp>
        <p:nvSpPr>
          <p:cNvPr id="96" name="Google Shape;96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008000"/>
                </a:solidFill>
                <a:highlight>
                  <a:srgbClr val="FFFFFF"/>
                </a:highlight>
              </a:rPr>
              <a:t># Install</a:t>
            </a:r>
            <a:endParaRPr sz="13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highlight>
                  <a:srgbClr val="FFFFFF"/>
                </a:highlight>
              </a:rPr>
              <a:t>curl -Lsf https://sh.benthos.dev | bash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008000"/>
                </a:solidFill>
                <a:highlight>
                  <a:srgbClr val="FFFFFF"/>
                </a:highlight>
              </a:rPr>
              <a:t># Make a config</a:t>
            </a:r>
            <a:endParaRPr sz="13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highlight>
                  <a:srgbClr val="FFFFFF"/>
                </a:highlight>
              </a:rPr>
              <a:t>benthos create stdin/bloblang/stdout &gt; ./config.yaml</a:t>
            </a:r>
            <a:endParaRPr sz="135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50">
                <a:solidFill>
                  <a:srgbClr val="008000"/>
                </a:solidFill>
                <a:highlight>
                  <a:srgbClr val="FFFFFF"/>
                </a:highlight>
              </a:rPr>
              <a:t># Run</a:t>
            </a:r>
            <a:endParaRPr sz="1350">
              <a:solidFill>
                <a:srgbClr val="008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350">
                <a:highlight>
                  <a:srgbClr val="FFFFFF"/>
                </a:highlight>
              </a:rPr>
              <a:t>benthos -c ./config.yaml</a:t>
            </a:r>
            <a:endParaRPr sz="1350"/>
          </a:p>
        </p:txBody>
      </p:sp>
      <p:pic>
        <p:nvPicPr>
          <p:cNvPr id="97" name="Google Shape;97;p7"/>
          <p:cNvPicPr preferRelativeResize="0"/>
          <p:nvPr/>
        </p:nvPicPr>
        <p:blipFill rotWithShape="1">
          <a:blip r:embed="rId3">
            <a:alphaModFix/>
          </a:blip>
          <a:srcRect b="0" l="0" r="0" t="25373"/>
          <a:stretch/>
        </p:blipFill>
        <p:spPr>
          <a:xfrm>
            <a:off x="4252625" y="1506362"/>
            <a:ext cx="4579675" cy="21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Features</a:t>
            </a:r>
            <a:endParaRPr b="1"/>
          </a:p>
        </p:txBody>
      </p:sp>
      <p:sp>
        <p:nvSpPr>
          <p:cNvPr id="103" name="Google Shape;103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Declarative YAML-based configuration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Single message transforms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Stateless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At least once delivery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Metrics and logging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Custom Plugins</a:t>
            </a:r>
            <a:endParaRPr/>
          </a:p>
          <a:p>
            <a:pPr indent="-334327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➢"/>
            </a:pPr>
            <a:r>
              <a:rPr lang="en-GB"/>
              <a:t>Written in Go</a:t>
            </a:r>
            <a:endParaRPr/>
          </a:p>
        </p:txBody>
      </p:sp>
      <p:pic>
        <p:nvPicPr>
          <p:cNvPr id="104" name="Google Shape;1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9800" y="1098550"/>
            <a:ext cx="47625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Bloblang</a:t>
            </a:r>
            <a:endParaRPr b="1"/>
          </a:p>
        </p:txBody>
      </p:sp>
      <p:sp>
        <p:nvSpPr>
          <p:cNvPr id="110" name="Google Shape;110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/>
              <a:t>Custom DSL for arbitrary data transforms</a:t>
            </a:r>
            <a:endParaRPr/>
          </a:p>
        </p:txBody>
      </p:sp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4514" y="2450538"/>
            <a:ext cx="3494974" cy="199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/>
          <p:nvPr/>
        </p:nvSpPr>
        <p:spPr>
          <a:xfrm>
            <a:off x="5007950" y="445025"/>
            <a:ext cx="3824700" cy="1690200"/>
          </a:xfrm>
          <a:prstGeom prst="wedgeRoundRectCallout">
            <a:avLst>
              <a:gd fmla="val -47536" name="adj1"/>
              <a:gd fmla="val 94159" name="adj2"/>
              <a:gd fmla="val 0" name="adj3"/>
            </a:avLst>
          </a:prstGeom>
          <a:noFill/>
          <a:ln cap="flat" cmpd="sng" w="38100">
            <a:solidFill>
              <a:srgbClr val="FF9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2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new_doc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0" i="0" lang="en-GB" sz="12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match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2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2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b="0" i="0" lang="en-GB" sz="12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"article"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2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article</a:t>
            </a:r>
            <a:endParaRPr b="0" i="0" sz="1200" u="none" cap="none" strike="noStrike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2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b="0" i="0" lang="en-GB" sz="12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"comment"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0" i="0" lang="en-GB" sz="1200" u="none" cap="none" strike="noStrike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comment</a:t>
            </a:r>
            <a:endParaRPr b="0" i="0" sz="1200" u="none" cap="none" strike="noStrike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_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endParaRPr b="0" i="0" sz="1200" u="none" cap="none" strike="noStrike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5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9"/>
          <p:cNvSpPr txBox="1"/>
          <p:nvPr/>
        </p:nvSpPr>
        <p:spPr>
          <a:xfrm>
            <a:off x="311700" y="2156100"/>
            <a:ext cx="2133000" cy="2586000"/>
          </a:xfrm>
          <a:prstGeom prst="rect">
            <a:avLst/>
          </a:prstGeom>
          <a:noFill/>
          <a:ln cap="flat" cmpd="sng" w="38100">
            <a:solidFill>
              <a:srgbClr val="FF9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"doc"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GB" sz="1200" u="none" cap="none" strike="noStrike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"type"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0" i="0" lang="en-GB" sz="12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"article"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GB" sz="1200" u="none" cap="none" strike="noStrike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"article"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0" i="0" lang="en-GB" sz="1200" u="none" cap="none" strike="noStrike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0" i="0" lang="en-GB" sz="12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0" i="0" lang="en-GB" sz="1200" u="none" cap="none" strike="noStrike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"content"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0" i="0" lang="en-GB" sz="12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"qux"</a:t>
            </a:r>
            <a:endParaRPr b="0" i="0" sz="1200" u="none" cap="none" strike="noStrike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9"/>
          <p:cNvSpPr txBox="1"/>
          <p:nvPr/>
        </p:nvSpPr>
        <p:spPr>
          <a:xfrm>
            <a:off x="6868550" y="2571750"/>
            <a:ext cx="1964100" cy="1754700"/>
          </a:xfrm>
          <a:prstGeom prst="rect">
            <a:avLst/>
          </a:prstGeom>
          <a:noFill/>
          <a:ln cap="flat" cmpd="sng" w="38100">
            <a:solidFill>
              <a:srgbClr val="FF9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GB" sz="1200" u="none" cap="none" strike="noStrike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"new_doc"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GB" sz="1200" u="none" cap="none" strike="noStrike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"id"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0" i="0" lang="en-GB" sz="12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"foo"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GB" sz="1200" u="none" cap="none" strike="noStrike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"content"</a:t>
            </a: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0" i="0" lang="en-GB" sz="1200" u="none" cap="none" strike="noStrike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"qux"</a:t>
            </a:r>
            <a:endParaRPr b="0" i="0" sz="1200" u="none" cap="none" strike="noStrike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0" i="0" sz="1200" u="none" cap="none" strike="noStrike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GB" sz="1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9"/>
          <p:cNvSpPr/>
          <p:nvPr/>
        </p:nvSpPr>
        <p:spPr>
          <a:xfrm>
            <a:off x="2444700" y="3283800"/>
            <a:ext cx="379800" cy="33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FF9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9"/>
          <p:cNvSpPr/>
          <p:nvPr/>
        </p:nvSpPr>
        <p:spPr>
          <a:xfrm>
            <a:off x="6488750" y="3283813"/>
            <a:ext cx="379800" cy="33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38100">
            <a:solidFill>
              <a:srgbClr val="FF919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n-GB"/>
              <a:t>Deployment models</a:t>
            </a:r>
            <a:endParaRPr b="1"/>
          </a:p>
        </p:txBody>
      </p:sp>
      <p:sp>
        <p:nvSpPr>
          <p:cNvPr id="122" name="Google Shape;122;p10"/>
          <p:cNvSpPr txBox="1"/>
          <p:nvPr>
            <p:ph idx="1" type="body"/>
          </p:nvPr>
        </p:nvSpPr>
        <p:spPr>
          <a:xfrm>
            <a:off x="944250" y="3516925"/>
            <a:ext cx="20430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n-GB"/>
              <a:t>Standalone CLI app</a:t>
            </a:r>
            <a:endParaRPr/>
          </a:p>
        </p:txBody>
      </p:sp>
      <p:pic>
        <p:nvPicPr>
          <p:cNvPr id="123" name="Google Shape;12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1626575"/>
            <a:ext cx="3308097" cy="189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7313" y="1717175"/>
            <a:ext cx="1890350" cy="1890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0"/>
          <p:cNvSpPr txBox="1"/>
          <p:nvPr/>
        </p:nvSpPr>
        <p:spPr>
          <a:xfrm>
            <a:off x="4699150" y="3607525"/>
            <a:ext cx="110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Serverless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85175" y="1626575"/>
            <a:ext cx="1947135" cy="189034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0"/>
          <p:cNvSpPr txBox="1"/>
          <p:nvPr/>
        </p:nvSpPr>
        <p:spPr>
          <a:xfrm>
            <a:off x="7249438" y="3607525"/>
            <a:ext cx="1218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Kubernetes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